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FEB112C-D436-4B40-847F-53712B94A2DA}" type="datetimeFigureOut">
              <a:rPr lang="en-AU" smtClean="0"/>
              <a:t>12/02/2018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4019170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FEB112C-D436-4B40-847F-53712B94A2DA}" type="datetimeFigureOut">
              <a:rPr lang="en-AU" smtClean="0"/>
              <a:t>12/02/2018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19796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FEB112C-D436-4B40-847F-53712B94A2DA}" type="datetimeFigureOut">
              <a:rPr lang="en-AU" smtClean="0"/>
              <a:t>12/02/2018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3686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FEB112C-D436-4B40-847F-53712B94A2DA}" type="datetimeFigureOut">
              <a:rPr lang="en-AU" smtClean="0"/>
              <a:t>12/02/2018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380343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EB112C-D436-4B40-847F-53712B94A2DA}" type="datetimeFigureOut">
              <a:rPr lang="en-AU" smtClean="0"/>
              <a:t>12/02/2018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50036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FEB112C-D436-4B40-847F-53712B94A2DA}" type="datetimeFigureOut">
              <a:rPr lang="en-AU" smtClean="0"/>
              <a:t>12/02/2018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28219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FEB112C-D436-4B40-847F-53712B94A2DA}" type="datetimeFigureOut">
              <a:rPr lang="en-AU" smtClean="0"/>
              <a:t>12/02/2018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3606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EB112C-D436-4B40-847F-53712B94A2DA}" type="datetimeFigureOut">
              <a:rPr lang="en-AU" smtClean="0"/>
              <a:t>12/02/2018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3762031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B112C-D436-4B40-847F-53712B94A2DA}" type="datetimeFigureOut">
              <a:rPr lang="en-AU" smtClean="0"/>
              <a:t>12/02/2018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313838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EB112C-D436-4B40-847F-53712B94A2DA}" type="datetimeFigureOut">
              <a:rPr lang="en-AU" smtClean="0"/>
              <a:t>12/02/2018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1206182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EB112C-D436-4B40-847F-53712B94A2DA}" type="datetimeFigureOut">
              <a:rPr lang="en-AU" smtClean="0"/>
              <a:t>12/02/2018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A8F13FF-E2D6-4039-8B81-3C369AAD553B}" type="slidenum">
              <a:rPr lang="en-AU" smtClean="0"/>
              <a:t>‹#›</a:t>
            </a:fld>
            <a:endParaRPr lang="en-AU"/>
          </a:p>
        </p:txBody>
      </p:sp>
    </p:spTree>
    <p:extLst>
      <p:ext uri="{BB962C8B-B14F-4D97-AF65-F5344CB8AC3E}">
        <p14:creationId xmlns:p14="http://schemas.microsoft.com/office/powerpoint/2010/main" val="1268365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B112C-D436-4B40-847F-53712B94A2DA}" type="datetimeFigureOut">
              <a:rPr lang="en-AU" smtClean="0"/>
              <a:t>12/02/2018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F13FF-E2D6-4039-8B81-3C369AAD553B}" type="slidenum">
              <a:rPr lang="en-AU" smtClean="0"/>
              <a:t>‹#›</a:t>
            </a:fld>
            <a:endParaRPr lang="en-AU"/>
          </a:p>
        </p:txBody>
      </p:sp>
    </p:spTree>
    <p:extLst>
      <p:ext uri="{BB962C8B-B14F-4D97-AF65-F5344CB8AC3E}">
        <p14:creationId xmlns:p14="http://schemas.microsoft.com/office/powerpoint/2010/main" val="1799656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56272" y="375276"/>
            <a:ext cx="4059419" cy="6269373"/>
          </a:xfrm>
          <a:prstGeom prst="rect">
            <a:avLst/>
          </a:prstGeom>
        </p:spPr>
      </p:pic>
      <p:sp>
        <p:nvSpPr>
          <p:cNvPr id="7" name="TextBox 6"/>
          <p:cNvSpPr txBox="1"/>
          <p:nvPr/>
        </p:nvSpPr>
        <p:spPr>
          <a:xfrm>
            <a:off x="5342709" y="679269"/>
            <a:ext cx="5303520" cy="4708981"/>
          </a:xfrm>
          <a:prstGeom prst="rect">
            <a:avLst/>
          </a:prstGeom>
          <a:solidFill>
            <a:schemeClr val="bg1"/>
          </a:solidFill>
          <a:ln w="57150">
            <a:solidFill>
              <a:srgbClr val="92D050"/>
            </a:solidFill>
          </a:ln>
        </p:spPr>
        <p:txBody>
          <a:bodyPr wrap="square" rtlCol="0">
            <a:spAutoFit/>
          </a:bodyPr>
          <a:lstStyle/>
          <a:p>
            <a:pPr algn="ctr"/>
            <a:r>
              <a:rPr lang="en-AU" sz="6000" dirty="0" smtClean="0">
                <a:latin typeface="Century" panose="02040604050505020304" pitchFamily="18" charset="0"/>
              </a:rPr>
              <a:t>“I’m not Racist But…”</a:t>
            </a:r>
          </a:p>
          <a:p>
            <a:pPr algn="ctr"/>
            <a:endParaRPr lang="en-AU" sz="6000" dirty="0">
              <a:latin typeface="Century" panose="02040604050505020304" pitchFamily="18" charset="0"/>
            </a:endParaRPr>
          </a:p>
          <a:p>
            <a:pPr algn="ctr"/>
            <a:r>
              <a:rPr lang="en-AU" sz="6000" dirty="0" smtClean="0">
                <a:latin typeface="Century" panose="02040604050505020304" pitchFamily="18" charset="0"/>
              </a:rPr>
              <a:t>A poem by Dr Anita </a:t>
            </a:r>
            <a:r>
              <a:rPr lang="en-AU" sz="6000" dirty="0" err="1" smtClean="0">
                <a:latin typeface="Century" panose="02040604050505020304" pitchFamily="18" charset="0"/>
              </a:rPr>
              <a:t>Heiss</a:t>
            </a:r>
            <a:r>
              <a:rPr lang="en-AU" sz="6000" dirty="0" smtClean="0">
                <a:latin typeface="Century" panose="02040604050505020304" pitchFamily="18" charset="0"/>
              </a:rPr>
              <a:t> </a:t>
            </a:r>
            <a:endParaRPr lang="en-AU" sz="6000" dirty="0">
              <a:latin typeface="Century" panose="02040604050505020304" pitchFamily="18" charset="0"/>
            </a:endParaRPr>
          </a:p>
        </p:txBody>
      </p:sp>
    </p:spTree>
    <p:extLst>
      <p:ext uri="{BB962C8B-B14F-4D97-AF65-F5344CB8AC3E}">
        <p14:creationId xmlns:p14="http://schemas.microsoft.com/office/powerpoint/2010/main" val="4084137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031" y="337624"/>
            <a:ext cx="11380763" cy="6147581"/>
          </a:xfrm>
        </p:spPr>
        <p:txBody>
          <a:bodyPr>
            <a:normAutofit/>
          </a:bodyPr>
          <a:lstStyle/>
          <a:p>
            <a:pPr marL="0" indent="0">
              <a:buNone/>
            </a:pPr>
            <a:r>
              <a:rPr lang="en-AU" b="1" i="1" dirty="0" smtClean="0"/>
              <a:t>Repetition</a:t>
            </a:r>
            <a:r>
              <a:rPr lang="en-AU" dirty="0" smtClean="0"/>
              <a:t>- </a:t>
            </a:r>
            <a:r>
              <a:rPr lang="en-AU" dirty="0" err="1" smtClean="0"/>
              <a:t>e.g</a:t>
            </a:r>
            <a:r>
              <a:rPr lang="en-AU" dirty="0" smtClean="0"/>
              <a:t> “I’m not racist but…” throughout the entirety of the poem.</a:t>
            </a:r>
          </a:p>
          <a:p>
            <a:pPr marL="0" indent="0">
              <a:buNone/>
            </a:pPr>
            <a:endParaRPr lang="en-AU" dirty="0"/>
          </a:p>
          <a:p>
            <a:pPr marL="0" indent="0">
              <a:buNone/>
            </a:pPr>
            <a:r>
              <a:rPr lang="en-AU" b="1" i="1" dirty="0" smtClean="0"/>
              <a:t>Third person pronouns- </a:t>
            </a:r>
            <a:r>
              <a:rPr lang="en-AU" dirty="0" smtClean="0"/>
              <a:t>e.g. “they”, “they’re”, “one”. The use of third person pronouns denies the indigenous being spoken of a lack of identity and individuality. It dehumanises the indigenous and makes the indigenous ‘other’ or ‘different’.</a:t>
            </a:r>
          </a:p>
          <a:p>
            <a:pPr marL="0" indent="0">
              <a:buNone/>
            </a:pPr>
            <a:endParaRPr lang="en-AU" dirty="0" smtClean="0"/>
          </a:p>
          <a:p>
            <a:pPr marL="0" indent="0">
              <a:buNone/>
            </a:pPr>
            <a:r>
              <a:rPr lang="en-AU" b="1" i="1" dirty="0" smtClean="0"/>
              <a:t>Rhetorical Questions- </a:t>
            </a:r>
            <a:r>
              <a:rPr lang="en-AU" dirty="0" smtClean="0"/>
              <a:t>“Why can’t I climb Ayres Rock?”, “Why don’t they get jobs like everyone else?”- seemingly innocent questions wrapped in racism.</a:t>
            </a:r>
          </a:p>
          <a:p>
            <a:pPr marL="0" indent="0">
              <a:buNone/>
            </a:pPr>
            <a:endParaRPr lang="en-AU" dirty="0"/>
          </a:p>
          <a:p>
            <a:pPr marL="0" indent="0">
              <a:buNone/>
            </a:pPr>
            <a:r>
              <a:rPr lang="en-AU" b="1" i="1" dirty="0" smtClean="0"/>
              <a:t>Negative connotations- </a:t>
            </a:r>
            <a:r>
              <a:rPr lang="en-AU" dirty="0" smtClean="0"/>
              <a:t>“I wouldn’t”, “can’t”, “don’t.” The use of the “I wouldn’t…” in the third section of the poem highlights the denial of the Indigenous the rights to live like all other Australian citizens.</a:t>
            </a:r>
            <a:endParaRPr lang="en-AU" dirty="0"/>
          </a:p>
          <a:p>
            <a:pPr marL="0" indent="0">
              <a:buNone/>
            </a:pPr>
            <a:endParaRPr lang="en-AU" dirty="0"/>
          </a:p>
        </p:txBody>
      </p:sp>
    </p:spTree>
    <p:extLst>
      <p:ext uri="{BB962C8B-B14F-4D97-AF65-F5344CB8AC3E}">
        <p14:creationId xmlns:p14="http://schemas.microsoft.com/office/powerpoint/2010/main" val="3666134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895" y="492369"/>
            <a:ext cx="10959905" cy="6049108"/>
          </a:xfrm>
          <a:gradFill>
            <a:gsLst>
              <a:gs pos="0">
                <a:schemeClr val="accent2">
                  <a:lumMod val="60000"/>
                  <a:lumOff val="40000"/>
                </a:schemeClr>
              </a:gs>
              <a:gs pos="7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buNone/>
            </a:pPr>
            <a:r>
              <a:rPr lang="en-AU" b="1" i="1" dirty="0" smtClean="0"/>
              <a:t>High use of personal pronouns- </a:t>
            </a:r>
            <a:r>
              <a:rPr lang="en-AU" dirty="0" smtClean="0"/>
              <a:t>repetition of the words “I” or “I’m” </a:t>
            </a:r>
            <a:r>
              <a:rPr lang="en-AU" dirty="0" err="1" smtClean="0"/>
              <a:t>e.g</a:t>
            </a:r>
            <a:r>
              <a:rPr lang="en-AU" dirty="0" smtClean="0"/>
              <a:t> “I let them sit next to me on the bus”, I’m simply privileged being white.” Reflects an egotistical and self absorbed tone. It restates a ‘white person’s’ position of power and brushes aside the blame for the plight of the Indigenous.</a:t>
            </a:r>
          </a:p>
          <a:p>
            <a:pPr marL="0" indent="0">
              <a:buNone/>
            </a:pPr>
            <a:endParaRPr lang="en-AU" dirty="0"/>
          </a:p>
          <a:p>
            <a:pPr marL="0" indent="0">
              <a:buNone/>
            </a:pPr>
            <a:r>
              <a:rPr lang="en-AU" b="1" i="1" dirty="0" smtClean="0"/>
              <a:t>Cliché-</a:t>
            </a:r>
            <a:r>
              <a:rPr lang="en-AU" dirty="0" smtClean="0"/>
              <a:t> ‘The past is in the past.’ By using this cliché (meaning something that is so overused it has lost its meaning) links to this notion that those with white privilege are denying the effect of the hardship and brutality that occurred to the Indigenous people in the past, saying that it doesn’t or shouldn’t matter anymore. </a:t>
            </a:r>
          </a:p>
          <a:p>
            <a:pPr marL="0" indent="0">
              <a:buNone/>
            </a:pPr>
            <a:endParaRPr lang="en-AU" dirty="0"/>
          </a:p>
          <a:p>
            <a:pPr marL="0" indent="0">
              <a:buNone/>
            </a:pPr>
            <a:r>
              <a:rPr lang="en-AU" b="1" i="1" dirty="0" smtClean="0"/>
              <a:t>Irony</a:t>
            </a:r>
            <a:r>
              <a:rPr lang="en-AU" dirty="0" smtClean="0"/>
              <a:t>- stating “I’m not racist..” but then continuing with reasons why said person is actually racist.</a:t>
            </a:r>
            <a:endParaRPr lang="en-AU" dirty="0"/>
          </a:p>
        </p:txBody>
      </p:sp>
    </p:spTree>
    <p:extLst>
      <p:ext uri="{BB962C8B-B14F-4D97-AF65-F5344CB8AC3E}">
        <p14:creationId xmlns:p14="http://schemas.microsoft.com/office/powerpoint/2010/main" val="43041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57150">
            <a:solidFill>
              <a:srgbClr val="92D050"/>
            </a:solidFill>
          </a:ln>
        </p:spPr>
        <p:txBody>
          <a:bodyPr/>
          <a:lstStyle/>
          <a:p>
            <a:r>
              <a:rPr lang="en-AU" dirty="0" smtClean="0">
                <a:latin typeface="Century" panose="02040604050505020304" pitchFamily="18" charset="0"/>
              </a:rPr>
              <a:t>Your Personal Overview of ‘I’m not racist but…’</a:t>
            </a:r>
            <a:endParaRPr lang="en-AU" dirty="0">
              <a:latin typeface="Century" panose="02040604050505020304" pitchFamily="18" charset="0"/>
            </a:endParaRPr>
          </a:p>
        </p:txBody>
      </p:sp>
      <p:sp>
        <p:nvSpPr>
          <p:cNvPr id="3" name="Content Placeholder 2"/>
          <p:cNvSpPr>
            <a:spLocks noGrp="1"/>
          </p:cNvSpPr>
          <p:nvPr>
            <p:ph idx="1"/>
          </p:nvPr>
        </p:nvSpPr>
        <p:spPr>
          <a:solidFill>
            <a:schemeClr val="bg1"/>
          </a:solidFill>
          <a:ln w="57150">
            <a:solidFill>
              <a:srgbClr val="92D050"/>
            </a:solidFill>
          </a:ln>
        </p:spPr>
        <p:txBody>
          <a:bodyPr/>
          <a:lstStyle/>
          <a:p>
            <a:pPr marL="0" indent="0">
              <a:buNone/>
            </a:pPr>
            <a:r>
              <a:rPr lang="en-US" sz="4400" dirty="0" smtClean="0"/>
              <a:t>What did you think of… (give critical and effective feedback)</a:t>
            </a:r>
          </a:p>
          <a:p>
            <a:r>
              <a:rPr lang="en-US" sz="4400" dirty="0" smtClean="0"/>
              <a:t>The opinions expressed within this poem?</a:t>
            </a:r>
          </a:p>
          <a:p>
            <a:r>
              <a:rPr lang="en-US" sz="4400" dirty="0" smtClean="0"/>
              <a:t>The way in which the poem is structured?</a:t>
            </a:r>
          </a:p>
          <a:p>
            <a:r>
              <a:rPr lang="en-US" sz="4400" dirty="0" smtClean="0"/>
              <a:t>What do you believe is the overall tone and message of the story?</a:t>
            </a:r>
          </a:p>
          <a:p>
            <a:endParaRPr lang="en-AU" dirty="0"/>
          </a:p>
        </p:txBody>
      </p:sp>
    </p:spTree>
    <p:extLst>
      <p:ext uri="{BB962C8B-B14F-4D97-AF65-F5344CB8AC3E}">
        <p14:creationId xmlns:p14="http://schemas.microsoft.com/office/powerpoint/2010/main" val="3829522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7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panose="02040604050505020304" pitchFamily="18" charset="0"/>
              </a:rPr>
              <a:t>Values, Perspectives and Reading Experiences</a:t>
            </a:r>
            <a:endParaRPr lang="en-AU" dirty="0">
              <a:latin typeface="Century" panose="02040604050505020304" pitchFamily="18" charset="0"/>
            </a:endParaRPr>
          </a:p>
        </p:txBody>
      </p:sp>
      <p:sp>
        <p:nvSpPr>
          <p:cNvPr id="3" name="Content Placeholder 2"/>
          <p:cNvSpPr>
            <a:spLocks noGrp="1"/>
          </p:cNvSpPr>
          <p:nvPr>
            <p:ph idx="1"/>
          </p:nvPr>
        </p:nvSpPr>
        <p:spPr>
          <a:xfrm>
            <a:off x="838200" y="2106979"/>
            <a:ext cx="10515600" cy="4351338"/>
          </a:xfrm>
        </p:spPr>
        <p:txBody>
          <a:bodyPr/>
          <a:lstStyle/>
          <a:p>
            <a:r>
              <a:rPr lang="en-US" sz="3600" dirty="0" smtClean="0"/>
              <a:t>What are some of the values that are reflected in the text? Intended or otherwise?</a:t>
            </a:r>
          </a:p>
          <a:p>
            <a:r>
              <a:rPr lang="en-US" sz="3600" dirty="0" smtClean="0"/>
              <a:t>What differing perspectives could emerge form this text? Intended or otherwise</a:t>
            </a:r>
          </a:p>
          <a:p>
            <a:r>
              <a:rPr lang="en-US" sz="3600" dirty="0" smtClean="0"/>
              <a:t>What was/is your own personal reading of the text? How does it compare with one of your classmate’s?</a:t>
            </a:r>
          </a:p>
          <a:p>
            <a:endParaRPr lang="en-AU" dirty="0"/>
          </a:p>
        </p:txBody>
      </p:sp>
    </p:spTree>
    <p:extLst>
      <p:ext uri="{BB962C8B-B14F-4D97-AF65-F5344CB8AC3E}">
        <p14:creationId xmlns:p14="http://schemas.microsoft.com/office/powerpoint/2010/main" val="4260799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latin typeface="Century" panose="02040604050505020304" pitchFamily="18" charset="0"/>
              </a:rPr>
              <a:t>Real Life Experiences</a:t>
            </a:r>
            <a:endParaRPr lang="en-AU" dirty="0">
              <a:latin typeface="Century" panose="02040604050505020304" pitchFamily="18" charset="0"/>
            </a:endParaRPr>
          </a:p>
        </p:txBody>
      </p:sp>
      <p:sp>
        <p:nvSpPr>
          <p:cNvPr id="3" name="Content Placeholder 2"/>
          <p:cNvSpPr>
            <a:spLocks noGrp="1"/>
          </p:cNvSpPr>
          <p:nvPr>
            <p:ph idx="1"/>
          </p:nvPr>
        </p:nvSpPr>
        <p:spPr>
          <a:gradFill>
            <a:gsLst>
              <a:gs pos="0">
                <a:srgbClr val="92D050"/>
              </a:gs>
              <a:gs pos="7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smtClean="0"/>
              <a:t>Is the poem ‘I’m not racist but…’ an accurate reflection of Australian life? Why/Why not?</a:t>
            </a:r>
          </a:p>
          <a:p>
            <a:r>
              <a:rPr lang="en-US" dirty="0" smtClean="0"/>
              <a:t>Whose experience of life is reflected in the poem? Explain your answer with evidence.</a:t>
            </a:r>
          </a:p>
          <a:p>
            <a:r>
              <a:rPr lang="en-US" dirty="0" smtClean="0"/>
              <a:t>Have you personally experienced any of the themes or questions presented within the poem?</a:t>
            </a:r>
          </a:p>
          <a:p>
            <a:r>
              <a:rPr lang="en-US" dirty="0" smtClean="0"/>
              <a:t>How does this poem make you feel about implicit or explicit racism?</a:t>
            </a:r>
          </a:p>
          <a:p>
            <a:r>
              <a:rPr lang="en-US" dirty="0" smtClean="0"/>
              <a:t>Can you be racist without knowing?</a:t>
            </a:r>
          </a:p>
          <a:p>
            <a:endParaRPr lang="en-AU" dirty="0"/>
          </a:p>
        </p:txBody>
      </p:sp>
    </p:spTree>
    <p:extLst>
      <p:ext uri="{BB962C8B-B14F-4D97-AF65-F5344CB8AC3E}">
        <p14:creationId xmlns:p14="http://schemas.microsoft.com/office/powerpoint/2010/main" val="1371286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entury" panose="02040604050505020304" pitchFamily="18" charset="0"/>
              </a:rPr>
              <a:t>ANITA HEISS </a:t>
            </a:r>
            <a:endParaRPr lang="en-AU" dirty="0">
              <a:latin typeface="Century" panose="02040604050505020304" pitchFamily="18" charset="0"/>
            </a:endParaRPr>
          </a:p>
        </p:txBody>
      </p:sp>
      <p:pic>
        <p:nvPicPr>
          <p:cNvPr id="4" name="Content Placeholder 3"/>
          <p:cNvPicPr>
            <a:picLocks noGrp="1" noChangeAspect="1"/>
          </p:cNvPicPr>
          <p:nvPr>
            <p:ph idx="1"/>
          </p:nvPr>
        </p:nvPicPr>
        <p:blipFill>
          <a:blip r:embed="rId2"/>
          <a:stretch>
            <a:fillRect/>
          </a:stretch>
        </p:blipFill>
        <p:spPr>
          <a:xfrm>
            <a:off x="1423056" y="1690688"/>
            <a:ext cx="3238500" cy="4314825"/>
          </a:xfrm>
          <a:prstGeom prst="rect">
            <a:avLst/>
          </a:prstGeom>
        </p:spPr>
      </p:pic>
      <p:sp>
        <p:nvSpPr>
          <p:cNvPr id="5" name="TextBox 4"/>
          <p:cNvSpPr txBox="1"/>
          <p:nvPr/>
        </p:nvSpPr>
        <p:spPr>
          <a:xfrm>
            <a:off x="4997044" y="365125"/>
            <a:ext cx="6941612" cy="6001643"/>
          </a:xfrm>
          <a:prstGeom prst="rect">
            <a:avLst/>
          </a:prstGeom>
          <a:noFill/>
        </p:spPr>
        <p:txBody>
          <a:bodyPr wrap="square" rtlCol="0">
            <a:spAutoFit/>
          </a:bodyPr>
          <a:lstStyle/>
          <a:p>
            <a:r>
              <a:rPr lang="en-US" sz="2400" dirty="0" err="1" smtClean="0"/>
              <a:t>Dr</a:t>
            </a:r>
            <a:r>
              <a:rPr lang="en-US" sz="2400" dirty="0" smtClean="0"/>
              <a:t> Anita </a:t>
            </a:r>
            <a:r>
              <a:rPr lang="en-US" sz="2400" dirty="0" err="1" smtClean="0"/>
              <a:t>Heiss</a:t>
            </a:r>
            <a:r>
              <a:rPr lang="en-US" sz="2400" dirty="0" smtClean="0"/>
              <a:t> is the author of non-fiction, historical fiction, commercial women's fiction, poetry, social commentary and travel articles. She is a regular guest at writers' festivals and travels internationally performing her work and lecturing on Indigenous literature. She is a Lifetime Ambassador of the Indigenous Literacy Foundation and a proud member of the Wiradjuri nation of central NSW. Anita is an Advocate for the National Centre of Indigenous Excellence and an Ambassador of </a:t>
            </a:r>
            <a:r>
              <a:rPr lang="en-US" sz="2400" dirty="0" err="1" smtClean="0"/>
              <a:t>Worowa</a:t>
            </a:r>
            <a:r>
              <a:rPr lang="en-US" sz="2400" dirty="0" smtClean="0"/>
              <a:t> Aboriginal College. She is an Adjunct Professor with </a:t>
            </a:r>
            <a:r>
              <a:rPr lang="en-US" sz="2400" dirty="0" err="1" smtClean="0"/>
              <a:t>Jumbunna</a:t>
            </a:r>
            <a:r>
              <a:rPr lang="en-US" sz="2400" dirty="0" smtClean="0"/>
              <a:t> Indigenous House of Learning, UTS and currently divides her time between writing, public speaking. She wrote “I’m not racist but…” using the social observations, thoughts and conversations she herself has experienced.</a:t>
            </a:r>
            <a:endParaRPr lang="en-AU" sz="2400" dirty="0"/>
          </a:p>
        </p:txBody>
      </p:sp>
    </p:spTree>
    <p:extLst>
      <p:ext uri="{BB962C8B-B14F-4D97-AF65-F5344CB8AC3E}">
        <p14:creationId xmlns:p14="http://schemas.microsoft.com/office/powerpoint/2010/main" val="371581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9483"/>
            <a:ext cx="10515600" cy="5037480"/>
          </a:xfrm>
          <a:gradFill>
            <a:gsLst>
              <a:gs pos="0">
                <a:srgbClr val="00B0F0"/>
              </a:gs>
              <a:gs pos="7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r>
              <a:rPr lang="en-US" sz="5400" dirty="0" smtClean="0"/>
              <a:t>Brainstorm- how does </a:t>
            </a:r>
            <a:r>
              <a:rPr lang="en-US" sz="5400" dirty="0" err="1" smtClean="0"/>
              <a:t>Dr</a:t>
            </a:r>
            <a:r>
              <a:rPr lang="en-US" sz="5400" dirty="0" smtClean="0"/>
              <a:t> Anita </a:t>
            </a:r>
            <a:r>
              <a:rPr lang="en-US" sz="5400" dirty="0" err="1" smtClean="0"/>
              <a:t>Heiss</a:t>
            </a:r>
            <a:r>
              <a:rPr lang="en-US" sz="5400" dirty="0" smtClean="0"/>
              <a:t>’ context influence her writing- e.g. opinion, theme etc. Provide examples from the text.</a:t>
            </a:r>
          </a:p>
          <a:p>
            <a:endParaRPr lang="en-AU" dirty="0"/>
          </a:p>
        </p:txBody>
      </p:sp>
    </p:spTree>
    <p:extLst>
      <p:ext uri="{BB962C8B-B14F-4D97-AF65-F5344CB8AC3E}">
        <p14:creationId xmlns:p14="http://schemas.microsoft.com/office/powerpoint/2010/main" val="1891410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800" dirty="0" smtClean="0"/>
              <a:t>Who is the Audience- How do we know this?</a:t>
            </a:r>
            <a:br>
              <a:rPr lang="en-US" sz="4800" dirty="0" smtClean="0"/>
            </a:br>
            <a:r>
              <a:rPr lang="en-US" sz="4800" dirty="0" smtClean="0"/>
              <a:t>What is </a:t>
            </a:r>
            <a:r>
              <a:rPr lang="en-US" sz="4800" dirty="0" err="1" smtClean="0"/>
              <a:t>Heiss</a:t>
            </a:r>
            <a:r>
              <a:rPr lang="en-US" sz="4800" dirty="0" smtClean="0"/>
              <a:t> purpose in writing this story, if any?</a:t>
            </a:r>
          </a:p>
          <a:p>
            <a:endParaRPr lang="en-AU" dirty="0"/>
          </a:p>
        </p:txBody>
      </p:sp>
    </p:spTree>
    <p:extLst>
      <p:ext uri="{BB962C8B-B14F-4D97-AF65-F5344CB8AC3E}">
        <p14:creationId xmlns:p14="http://schemas.microsoft.com/office/powerpoint/2010/main" val="638686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latin typeface="Century" panose="02040604050505020304" pitchFamily="18" charset="0"/>
              </a:rPr>
              <a:t>Themes in ‘I’m not racist but…’</a:t>
            </a:r>
            <a:endParaRPr lang="en-AU" dirty="0">
              <a:latin typeface="Century" panose="02040604050505020304" pitchFamily="18" charset="0"/>
            </a:endParaRPr>
          </a:p>
        </p:txBody>
      </p:sp>
      <p:sp>
        <p:nvSpPr>
          <p:cNvPr id="3" name="Content Placeholder 2"/>
          <p:cNvSpPr>
            <a:spLocks noGrp="1"/>
          </p:cNvSpPr>
          <p:nvPr>
            <p:ph idx="1"/>
          </p:nvPr>
        </p:nvSpPr>
        <p:spPr/>
        <p:txBody>
          <a:bodyPr>
            <a:normAutofit fontScale="62500" lnSpcReduction="20000"/>
          </a:bodyPr>
          <a:lstStyle/>
          <a:p>
            <a:pPr algn="ctr">
              <a:buFontTx/>
              <a:buChar char="-"/>
            </a:pPr>
            <a:r>
              <a:rPr lang="en-AU" sz="5100" dirty="0" smtClean="0"/>
              <a:t>Australian Racism</a:t>
            </a:r>
          </a:p>
          <a:p>
            <a:pPr algn="ctr">
              <a:buFontTx/>
              <a:buChar char="-"/>
            </a:pPr>
            <a:r>
              <a:rPr lang="en-AU" sz="5100" dirty="0" smtClean="0"/>
              <a:t>Ignorance</a:t>
            </a:r>
          </a:p>
          <a:p>
            <a:pPr algn="ctr">
              <a:buFontTx/>
              <a:buChar char="-"/>
            </a:pPr>
            <a:r>
              <a:rPr lang="en-AU" sz="5100" dirty="0" smtClean="0"/>
              <a:t>Social observation</a:t>
            </a:r>
          </a:p>
          <a:p>
            <a:pPr algn="ctr">
              <a:buFontTx/>
              <a:buChar char="-"/>
            </a:pPr>
            <a:r>
              <a:rPr lang="en-AU" sz="5100" dirty="0" smtClean="0"/>
              <a:t>White privilege </a:t>
            </a:r>
          </a:p>
          <a:p>
            <a:pPr algn="ctr">
              <a:buFontTx/>
              <a:buChar char="-"/>
            </a:pPr>
            <a:r>
              <a:rPr lang="en-AU" sz="5100" dirty="0" smtClean="0"/>
              <a:t>Denial </a:t>
            </a:r>
          </a:p>
          <a:p>
            <a:pPr algn="ctr">
              <a:buFontTx/>
              <a:buChar char="-"/>
            </a:pPr>
            <a:r>
              <a:rPr lang="en-AU" sz="5100" dirty="0" smtClean="0"/>
              <a:t>Human rights and freedoms</a:t>
            </a:r>
            <a:endParaRPr lang="en-AU" sz="5100" dirty="0"/>
          </a:p>
          <a:p>
            <a:endParaRPr lang="en-AU" dirty="0" smtClean="0"/>
          </a:p>
          <a:p>
            <a:endParaRPr lang="en-AU" dirty="0"/>
          </a:p>
          <a:p>
            <a:endParaRPr lang="en-AU" dirty="0" smtClean="0"/>
          </a:p>
          <a:p>
            <a:pPr marL="0" indent="0" algn="ctr">
              <a:buNone/>
            </a:pPr>
            <a:r>
              <a:rPr lang="en-AU" sz="5700" dirty="0" smtClean="0"/>
              <a:t>Give example of each from the text</a:t>
            </a:r>
            <a:endParaRPr lang="en-AU" sz="5700" dirty="0"/>
          </a:p>
        </p:txBody>
      </p:sp>
    </p:spTree>
    <p:extLst>
      <p:ext uri="{BB962C8B-B14F-4D97-AF65-F5344CB8AC3E}">
        <p14:creationId xmlns:p14="http://schemas.microsoft.com/office/powerpoint/2010/main" val="212055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entury" panose="02040604050505020304" pitchFamily="18" charset="0"/>
              </a:rPr>
              <a:t>Writing Style- stylistic features of </a:t>
            </a:r>
            <a:r>
              <a:rPr lang="en-AU" dirty="0" err="1" smtClean="0">
                <a:latin typeface="Century" panose="02040604050505020304" pitchFamily="18" charset="0"/>
              </a:rPr>
              <a:t>Heiss</a:t>
            </a:r>
            <a:r>
              <a:rPr lang="en-AU" dirty="0" smtClean="0">
                <a:latin typeface="Century" panose="02040604050505020304" pitchFamily="18" charset="0"/>
              </a:rPr>
              <a:t> </a:t>
            </a:r>
            <a:endParaRPr lang="en-AU" dirty="0">
              <a:latin typeface="Century" panose="02040604050505020304" pitchFamily="18" charset="0"/>
            </a:endParaRPr>
          </a:p>
        </p:txBody>
      </p:sp>
      <p:sp>
        <p:nvSpPr>
          <p:cNvPr id="3" name="Content Placeholder 2"/>
          <p:cNvSpPr>
            <a:spLocks noGrp="1"/>
          </p:cNvSpPr>
          <p:nvPr>
            <p:ph idx="1"/>
          </p:nvPr>
        </p:nvSpPr>
        <p:spPr/>
        <p:txBody>
          <a:bodyPr>
            <a:normAutofit lnSpcReduction="10000"/>
          </a:bodyPr>
          <a:lstStyle/>
          <a:p>
            <a:pPr>
              <a:buFontTx/>
              <a:buChar char="-"/>
            </a:pPr>
            <a:r>
              <a:rPr lang="en-AU" dirty="0" smtClean="0"/>
              <a:t>Repetition</a:t>
            </a:r>
          </a:p>
          <a:p>
            <a:pPr>
              <a:buFontTx/>
              <a:buChar char="-"/>
            </a:pPr>
            <a:r>
              <a:rPr lang="en-AU" dirty="0" smtClean="0"/>
              <a:t>Use of third person pronouns</a:t>
            </a:r>
          </a:p>
          <a:p>
            <a:pPr>
              <a:buFontTx/>
              <a:buChar char="-"/>
            </a:pPr>
            <a:r>
              <a:rPr lang="en-AU" dirty="0" smtClean="0"/>
              <a:t>Rhetorical questions</a:t>
            </a:r>
          </a:p>
          <a:p>
            <a:pPr>
              <a:buFontTx/>
              <a:buChar char="-"/>
            </a:pPr>
            <a:r>
              <a:rPr lang="en-AU" dirty="0" smtClean="0"/>
              <a:t>Structure has effect on meaning</a:t>
            </a:r>
          </a:p>
          <a:p>
            <a:pPr>
              <a:buFontTx/>
              <a:buChar char="-"/>
            </a:pPr>
            <a:r>
              <a:rPr lang="en-AU" dirty="0" smtClean="0"/>
              <a:t>Negative connotations</a:t>
            </a:r>
          </a:p>
          <a:p>
            <a:pPr>
              <a:buFontTx/>
              <a:buChar char="-"/>
            </a:pPr>
            <a:r>
              <a:rPr lang="en-AU" dirty="0" smtClean="0"/>
              <a:t>High use of first person pronouns</a:t>
            </a:r>
          </a:p>
          <a:p>
            <a:pPr>
              <a:buFontTx/>
              <a:buChar char="-"/>
            </a:pPr>
            <a:r>
              <a:rPr lang="en-AU" dirty="0" smtClean="0"/>
              <a:t>Cliché</a:t>
            </a:r>
          </a:p>
          <a:p>
            <a:pPr>
              <a:buFontTx/>
              <a:buChar char="-"/>
            </a:pPr>
            <a:r>
              <a:rPr lang="en-AU" dirty="0" smtClean="0"/>
              <a:t>Irony </a:t>
            </a:r>
          </a:p>
          <a:p>
            <a:pPr>
              <a:buFontTx/>
              <a:buChar char="-"/>
            </a:pPr>
            <a:r>
              <a:rPr lang="en-AU" dirty="0" smtClean="0"/>
              <a:t>Generalisations</a:t>
            </a:r>
            <a:endParaRPr lang="en-AU" dirty="0"/>
          </a:p>
        </p:txBody>
      </p:sp>
    </p:spTree>
    <p:extLst>
      <p:ext uri="{BB962C8B-B14F-4D97-AF65-F5344CB8AC3E}">
        <p14:creationId xmlns:p14="http://schemas.microsoft.com/office/powerpoint/2010/main" val="2574665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2628</TotalTime>
  <Words>697</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vt:lpstr>
      <vt:lpstr>Office Theme</vt:lpstr>
      <vt:lpstr>PowerPoint Presentation</vt:lpstr>
      <vt:lpstr>Your Personal Overview of ‘I’m not racist but…’</vt:lpstr>
      <vt:lpstr>Values, Perspectives and Reading Experiences</vt:lpstr>
      <vt:lpstr>Real Life Experiences</vt:lpstr>
      <vt:lpstr>ANITA HEISS </vt:lpstr>
      <vt:lpstr>PowerPoint Presentation</vt:lpstr>
      <vt:lpstr>PowerPoint Presentation</vt:lpstr>
      <vt:lpstr>Themes in ‘I’m not racist but…’</vt:lpstr>
      <vt:lpstr>Writing Style- stylistic features of Heiss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not racist but…</dc:title>
  <dc:creator>Holly-Anne Miskell</dc:creator>
  <cp:lastModifiedBy>Holly-Anne Miskell</cp:lastModifiedBy>
  <cp:revision>7</cp:revision>
  <dcterms:created xsi:type="dcterms:W3CDTF">2018-02-12T03:54:34Z</dcterms:created>
  <dcterms:modified xsi:type="dcterms:W3CDTF">2018-02-13T23:42:54Z</dcterms:modified>
</cp:coreProperties>
</file>