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D9708A7-7D91-453D-8F79-468017500A95}"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169471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D9708A7-7D91-453D-8F79-468017500A95}"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165327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D9708A7-7D91-453D-8F79-468017500A95}"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28224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D9708A7-7D91-453D-8F79-468017500A95}"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263107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9708A7-7D91-453D-8F79-468017500A95}"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20958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D9708A7-7D91-453D-8F79-468017500A95}" type="datetimeFigureOut">
              <a:rPr lang="en-AU" smtClean="0"/>
              <a:t>20/02/2019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126222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D9708A7-7D91-453D-8F79-468017500A95}" type="datetimeFigureOut">
              <a:rPr lang="en-AU" smtClean="0"/>
              <a:t>20/02/2019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382478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D9708A7-7D91-453D-8F79-468017500A95}" type="datetimeFigureOut">
              <a:rPr lang="en-AU" smtClean="0"/>
              <a:t>20/02/2019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42187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708A7-7D91-453D-8F79-468017500A95}" type="datetimeFigureOut">
              <a:rPr lang="en-AU" smtClean="0"/>
              <a:t>20/02/2019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377632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9708A7-7D91-453D-8F79-468017500A95}" type="datetimeFigureOut">
              <a:rPr lang="en-AU" smtClean="0"/>
              <a:t>20/02/2019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400782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9708A7-7D91-453D-8F79-468017500A95}" type="datetimeFigureOut">
              <a:rPr lang="en-AU" smtClean="0"/>
              <a:t>20/02/2019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636CC9A-5620-4777-BF75-87A492E464F7}" type="slidenum">
              <a:rPr lang="en-AU" smtClean="0"/>
              <a:t>‹#›</a:t>
            </a:fld>
            <a:endParaRPr lang="en-AU"/>
          </a:p>
        </p:txBody>
      </p:sp>
    </p:spTree>
    <p:extLst>
      <p:ext uri="{BB962C8B-B14F-4D97-AF65-F5344CB8AC3E}">
        <p14:creationId xmlns:p14="http://schemas.microsoft.com/office/powerpoint/2010/main" val="308095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708A7-7D91-453D-8F79-468017500A95}" type="datetimeFigureOut">
              <a:rPr lang="en-AU" smtClean="0"/>
              <a:t>20/02/2019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6CC9A-5620-4777-BF75-87A492E464F7}" type="slidenum">
              <a:rPr lang="en-AU" smtClean="0"/>
              <a:t>‹#›</a:t>
            </a:fld>
            <a:endParaRPr lang="en-AU"/>
          </a:p>
        </p:txBody>
      </p:sp>
    </p:spTree>
    <p:extLst>
      <p:ext uri="{BB962C8B-B14F-4D97-AF65-F5344CB8AC3E}">
        <p14:creationId xmlns:p14="http://schemas.microsoft.com/office/powerpoint/2010/main" val="21420055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bXPkyzfJkC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AU" dirty="0" smtClean="0">
                <a:latin typeface="Century" panose="02040604050505020304" pitchFamily="18" charset="0"/>
              </a:rPr>
              <a:t>The Handbag Studio- Thomas </a:t>
            </a:r>
            <a:r>
              <a:rPr lang="en-AU" dirty="0" err="1" smtClean="0">
                <a:latin typeface="Century" panose="02040604050505020304" pitchFamily="18" charset="0"/>
              </a:rPr>
              <a:t>Keneally</a:t>
            </a:r>
            <a:endParaRPr lang="en-AU" dirty="0">
              <a:latin typeface="Century" panose="02040604050505020304" pitchFamily="18" charset="0"/>
            </a:endParaRPr>
          </a:p>
        </p:txBody>
      </p:sp>
      <p:pic>
        <p:nvPicPr>
          <p:cNvPr id="6" name="Content Placeholder 5"/>
          <p:cNvPicPr>
            <a:picLocks noGrp="1" noChangeAspect="1"/>
          </p:cNvPicPr>
          <p:nvPr>
            <p:ph idx="1"/>
          </p:nvPr>
        </p:nvPicPr>
        <p:blipFill>
          <a:blip r:embed="rId2"/>
          <a:stretch>
            <a:fillRect/>
          </a:stretch>
        </p:blipFill>
        <p:spPr>
          <a:xfrm>
            <a:off x="4682496" y="1825625"/>
            <a:ext cx="2827007" cy="4351338"/>
          </a:xfrm>
          <a:prstGeom prst="rect">
            <a:avLst/>
          </a:prstGeom>
        </p:spPr>
      </p:pic>
      <p:pic>
        <p:nvPicPr>
          <p:cNvPr id="7" name="Picture 6"/>
          <p:cNvPicPr>
            <a:picLocks noChangeAspect="1"/>
          </p:cNvPicPr>
          <p:nvPr/>
        </p:nvPicPr>
        <p:blipFill rotWithShape="1">
          <a:blip r:embed="rId3"/>
          <a:srcRect l="32933" t="41" r="32781" b="9837"/>
          <a:stretch/>
        </p:blipFill>
        <p:spPr>
          <a:xfrm>
            <a:off x="609597" y="1997362"/>
            <a:ext cx="2780339" cy="4351338"/>
          </a:xfrm>
          <a:prstGeom prst="rect">
            <a:avLst/>
          </a:prstGeom>
        </p:spPr>
      </p:pic>
      <p:pic>
        <p:nvPicPr>
          <p:cNvPr id="2" name="Picture 1"/>
          <p:cNvPicPr>
            <a:picLocks noChangeAspect="1"/>
          </p:cNvPicPr>
          <p:nvPr/>
        </p:nvPicPr>
        <p:blipFill>
          <a:blip r:embed="rId4"/>
          <a:stretch>
            <a:fillRect/>
          </a:stretch>
        </p:blipFill>
        <p:spPr>
          <a:xfrm>
            <a:off x="7879976" y="2074990"/>
            <a:ext cx="3254189" cy="4196082"/>
          </a:xfrm>
          <a:prstGeom prst="rect">
            <a:avLst/>
          </a:prstGeom>
        </p:spPr>
      </p:pic>
    </p:spTree>
    <p:extLst>
      <p:ext uri="{BB962C8B-B14F-4D97-AF65-F5344CB8AC3E}">
        <p14:creationId xmlns:p14="http://schemas.microsoft.com/office/powerpoint/2010/main" val="105786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AU" dirty="0" smtClean="0">
                <a:latin typeface="Century" panose="02040604050505020304" pitchFamily="18" charset="0"/>
              </a:rPr>
              <a:t>The Essay- The Handbag Studio</a:t>
            </a:r>
            <a:endParaRPr lang="en-AU" dirty="0">
              <a:latin typeface="Century" panose="02040604050505020304" pitchFamily="18" charset="0"/>
            </a:endParaRPr>
          </a:p>
        </p:txBody>
      </p:sp>
      <p:sp>
        <p:nvSpPr>
          <p:cNvPr id="3" name="Content Placeholder 2"/>
          <p:cNvSpPr>
            <a:spLocks noGrp="1"/>
          </p:cNvSpPr>
          <p:nvPr>
            <p:ph idx="1"/>
          </p:nvPr>
        </p:nvSpPr>
        <p:spPr>
          <a:xfrm>
            <a:off x="838199" y="1825624"/>
            <a:ext cx="10918371" cy="4668481"/>
          </a:xfrm>
          <a:solidFill>
            <a:schemeClr val="bg1"/>
          </a:solidFill>
        </p:spPr>
        <p:txBody>
          <a:bodyPr>
            <a:normAutofit/>
          </a:bodyPr>
          <a:lstStyle/>
          <a:p>
            <a:r>
              <a:rPr lang="en-AU" dirty="0" smtClean="0"/>
              <a:t>Is a narrative essay which tells/recounts the story of a real life experience.</a:t>
            </a:r>
          </a:p>
          <a:p>
            <a:pPr marL="0" indent="0">
              <a:buNone/>
            </a:pPr>
            <a:r>
              <a:rPr lang="en-US" dirty="0" smtClean="0"/>
              <a:t>In </a:t>
            </a:r>
            <a:r>
              <a:rPr lang="en-US" dirty="0"/>
              <a:t>a narrative essay, the writer tells a story about a real-life experience. While telling a story may sound easy to do, the narrative essay challenges students to think and write about themselves. When writing a narrative essay, writers should try to involve the reader by making the story as vivid as possible. The fact that narrative essays are usually written in the first person helps engage the reader. “I” sentences give readers a feeling of being part of the story. A well-crafted narrative essay will also build towards drawing a conclusion or making a personal statement.</a:t>
            </a:r>
            <a:endParaRPr lang="en-AU" dirty="0"/>
          </a:p>
        </p:txBody>
      </p:sp>
    </p:spTree>
    <p:extLst>
      <p:ext uri="{BB962C8B-B14F-4D97-AF65-F5344CB8AC3E}">
        <p14:creationId xmlns:p14="http://schemas.microsoft.com/office/powerpoint/2010/main" val="19028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94" y="806824"/>
            <a:ext cx="6583845" cy="5370139"/>
          </a:xfrm>
          <a:solidFill>
            <a:schemeClr val="bg1"/>
          </a:solidFill>
        </p:spPr>
        <p:txBody>
          <a:bodyPr/>
          <a:lstStyle/>
          <a:p>
            <a:pPr marL="0" indent="0">
              <a:buNone/>
            </a:pPr>
            <a:r>
              <a:rPr lang="en-AU" dirty="0" smtClean="0"/>
              <a:t>Australian author Thomas </a:t>
            </a:r>
            <a:r>
              <a:rPr lang="en-AU" dirty="0" err="1" smtClean="0"/>
              <a:t>Keneally</a:t>
            </a:r>
            <a:r>
              <a:rPr lang="en-AU" dirty="0" smtClean="0"/>
              <a:t> tells the true story of how he stumbled across the amazing story of Oskar Schindler in the most unlikely of places, while shopping for a briefcase in California. It marks the back story and beginning to the development of his novel ‘Schindler’s List’, which was then turned into an extremely successful academy award winning film of the same name, directed by Steven </a:t>
            </a:r>
            <a:r>
              <a:rPr lang="en-AU" dirty="0" err="1" smtClean="0"/>
              <a:t>Speilberg</a:t>
            </a:r>
            <a:r>
              <a:rPr lang="en-AU" dirty="0" smtClean="0"/>
              <a:t>.</a:t>
            </a:r>
          </a:p>
          <a:p>
            <a:pPr marL="0" indent="0">
              <a:buNone/>
            </a:pPr>
            <a:endParaRPr lang="en-AU" dirty="0"/>
          </a:p>
          <a:p>
            <a:pPr marL="0" indent="0">
              <a:buNone/>
            </a:pPr>
            <a:r>
              <a:rPr lang="en-AU" dirty="0">
                <a:hlinkClick r:id="rId2"/>
              </a:rPr>
              <a:t>https://</a:t>
            </a:r>
            <a:r>
              <a:rPr lang="en-AU" dirty="0" smtClean="0">
                <a:hlinkClick r:id="rId2"/>
              </a:rPr>
              <a:t>www.youtube.com/watch?v=bXPkyzfJkCw</a:t>
            </a:r>
            <a:r>
              <a:rPr lang="en-AU" dirty="0" smtClean="0"/>
              <a:t> </a:t>
            </a:r>
            <a:endParaRPr lang="en-AU" dirty="0"/>
          </a:p>
        </p:txBody>
      </p:sp>
      <p:pic>
        <p:nvPicPr>
          <p:cNvPr id="4" name="Picture 3"/>
          <p:cNvPicPr>
            <a:picLocks noChangeAspect="1"/>
          </p:cNvPicPr>
          <p:nvPr/>
        </p:nvPicPr>
        <p:blipFill>
          <a:blip r:embed="rId3"/>
          <a:stretch>
            <a:fillRect/>
          </a:stretch>
        </p:blipFill>
        <p:spPr>
          <a:xfrm>
            <a:off x="7550935" y="806823"/>
            <a:ext cx="4375654" cy="5015479"/>
          </a:xfrm>
          <a:prstGeom prst="rect">
            <a:avLst/>
          </a:prstGeom>
        </p:spPr>
      </p:pic>
    </p:spTree>
    <p:extLst>
      <p:ext uri="{BB962C8B-B14F-4D97-AF65-F5344CB8AC3E}">
        <p14:creationId xmlns:p14="http://schemas.microsoft.com/office/powerpoint/2010/main" val="67454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indler's Ark 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1" y="-50802"/>
            <a:ext cx="4470400" cy="6908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080" y="1391920"/>
            <a:ext cx="6380480" cy="3785652"/>
          </a:xfrm>
          <a:prstGeom prst="rect">
            <a:avLst/>
          </a:prstGeom>
        </p:spPr>
        <p:txBody>
          <a:bodyPr wrap="square">
            <a:spAutoFit/>
          </a:bodyPr>
          <a:lstStyle/>
          <a:p>
            <a:r>
              <a:rPr lang="en-US" sz="2400" dirty="0">
                <a:solidFill>
                  <a:srgbClr val="333333"/>
                </a:solidFill>
                <a:latin typeface="Arial" panose="020B0604020202020204" pitchFamily="34" charset="0"/>
              </a:rPr>
              <a:t>In the shadow of Auschwitz, a flamboyant German industrialist grew into a living legend to the Jews of Cracow. He was a </a:t>
            </a:r>
            <a:r>
              <a:rPr lang="en-US" sz="2400" dirty="0" err="1">
                <a:solidFill>
                  <a:srgbClr val="333333"/>
                </a:solidFill>
                <a:latin typeface="Arial" panose="020B0604020202020204" pitchFamily="34" charset="0"/>
              </a:rPr>
              <a:t>womaniser</a:t>
            </a:r>
            <a:r>
              <a:rPr lang="en-US" sz="2400" dirty="0">
                <a:solidFill>
                  <a:srgbClr val="333333"/>
                </a:solidFill>
                <a:latin typeface="Arial" panose="020B0604020202020204" pitchFamily="34" charset="0"/>
              </a:rPr>
              <a:t>, a heavy drinker and a bon viveur, but to them he became a </a:t>
            </a:r>
            <a:r>
              <a:rPr lang="en-US" sz="2400" dirty="0" err="1">
                <a:solidFill>
                  <a:srgbClr val="333333"/>
                </a:solidFill>
                <a:latin typeface="Arial" panose="020B0604020202020204" pitchFamily="34" charset="0"/>
              </a:rPr>
              <a:t>saviour</a:t>
            </a:r>
            <a:r>
              <a:rPr lang="en-US" sz="2400" dirty="0">
                <a:solidFill>
                  <a:srgbClr val="333333"/>
                </a:solidFill>
                <a:latin typeface="Arial" panose="020B0604020202020204" pitchFamily="34" charset="0"/>
              </a:rPr>
              <a:t>. This is the extraordinary story of Oskar Schindler, who risked his life to protect Jews in Nazi-occupied Poland and who was transformed by the war into a man with a mission, a compassionate angel of mercy.</a:t>
            </a:r>
            <a:endParaRPr lang="en-US" sz="2400" dirty="0"/>
          </a:p>
        </p:txBody>
      </p:sp>
      <p:sp>
        <p:nvSpPr>
          <p:cNvPr id="3" name="Rectangle 2"/>
          <p:cNvSpPr/>
          <p:nvPr/>
        </p:nvSpPr>
        <p:spPr>
          <a:xfrm>
            <a:off x="640080" y="521454"/>
            <a:ext cx="3939668" cy="584775"/>
          </a:xfrm>
          <a:prstGeom prst="rect">
            <a:avLst/>
          </a:prstGeom>
        </p:spPr>
        <p:txBody>
          <a:bodyPr wrap="none">
            <a:spAutoFit/>
          </a:bodyPr>
          <a:lstStyle/>
          <a:p>
            <a:r>
              <a:rPr lang="en-US" sz="3200" b="1" cap="all" dirty="0">
                <a:solidFill>
                  <a:srgbClr val="333333"/>
                </a:solidFill>
                <a:latin typeface="Gotham-Medium"/>
              </a:rPr>
              <a:t>SCHINDLER'S ARK</a:t>
            </a:r>
            <a:endParaRPr lang="en-US" sz="3200" b="1" i="0" cap="all" dirty="0">
              <a:solidFill>
                <a:srgbClr val="333333"/>
              </a:solidFill>
              <a:effectLst/>
              <a:latin typeface="Gotham-Medium"/>
            </a:endParaRPr>
          </a:p>
        </p:txBody>
      </p:sp>
    </p:spTree>
    <p:extLst>
      <p:ext uri="{BB962C8B-B14F-4D97-AF65-F5344CB8AC3E}">
        <p14:creationId xmlns:p14="http://schemas.microsoft.com/office/powerpoint/2010/main" val="338436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AU" dirty="0" smtClean="0"/>
              <a:t>Why is this back story/Essay important? It tells us a lot about the act of writing and reading</a:t>
            </a:r>
            <a:endParaRPr lang="en-AU" dirty="0"/>
          </a:p>
        </p:txBody>
      </p:sp>
      <p:sp>
        <p:nvSpPr>
          <p:cNvPr id="3" name="Content Placeholder 2"/>
          <p:cNvSpPr>
            <a:spLocks noGrp="1"/>
          </p:cNvSpPr>
          <p:nvPr>
            <p:ph idx="1"/>
          </p:nvPr>
        </p:nvSpPr>
        <p:spPr>
          <a:xfrm>
            <a:off x="447869" y="1828799"/>
            <a:ext cx="11457991" cy="4777273"/>
          </a:xfrm>
          <a:solidFill>
            <a:schemeClr val="bg1"/>
          </a:solidFill>
        </p:spPr>
        <p:txBody>
          <a:bodyPr>
            <a:normAutofit fontScale="85000" lnSpcReduction="20000"/>
          </a:bodyPr>
          <a:lstStyle/>
          <a:p>
            <a:r>
              <a:rPr lang="en-AU" dirty="0" smtClean="0"/>
              <a:t>Get an insight into a writer’s inspiration/evidence for the content of their story. Did they use their own life experience, imagination or was it stumbled upon or thrust upon them? “</a:t>
            </a:r>
            <a:r>
              <a:rPr lang="en-AU" i="1" dirty="0" smtClean="0"/>
              <a:t>I had not, as some readers would later kindly see it, fought my way to the centre of a maze to emerge with one of the essential stories of an awful century. I had stumbled upon it. I had not grasped it. It- and </a:t>
            </a:r>
            <a:r>
              <a:rPr lang="en-AU" i="1" dirty="0" err="1" smtClean="0"/>
              <a:t>Poldek</a:t>
            </a:r>
            <a:r>
              <a:rPr lang="en-AU" i="1" dirty="0" smtClean="0"/>
              <a:t>- had grasped me.”</a:t>
            </a:r>
          </a:p>
          <a:p>
            <a:r>
              <a:rPr lang="en-AU" dirty="0" smtClean="0"/>
              <a:t>Gives us an insight into the role of a writer- in this case sharing this incredible story of the Holocaust, on a global scale, that may have otherwise been pushed aside. There is incredible power in writing and sharing stories.</a:t>
            </a:r>
          </a:p>
          <a:p>
            <a:r>
              <a:rPr lang="en-AU" dirty="0" smtClean="0"/>
              <a:t>The need to have artistic control, but also be faithful to the facts and emotions given by those who lived the story.</a:t>
            </a:r>
          </a:p>
          <a:p>
            <a:r>
              <a:rPr lang="en-AU" dirty="0" smtClean="0"/>
              <a:t>The research that goes into telling a credible, realistic and emotional piece of writing </a:t>
            </a:r>
          </a:p>
          <a:p>
            <a:r>
              <a:rPr lang="en-AU" dirty="0" smtClean="0"/>
              <a:t>The uncertainty- didn’t feel qualified to write the story.</a:t>
            </a:r>
          </a:p>
          <a:p>
            <a:r>
              <a:rPr lang="en-AU" dirty="0" smtClean="0"/>
              <a:t>The life of a writer- dealing with people who think you should write down their anecdotal stories- sometimes one is so spellbinding and incredible it needs to be written down</a:t>
            </a:r>
            <a:endParaRPr lang="en-AU" dirty="0"/>
          </a:p>
        </p:txBody>
      </p:sp>
    </p:spTree>
    <p:extLst>
      <p:ext uri="{BB962C8B-B14F-4D97-AF65-F5344CB8AC3E}">
        <p14:creationId xmlns:p14="http://schemas.microsoft.com/office/powerpoint/2010/main" val="32573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latin typeface="Century" panose="02040604050505020304" pitchFamily="18" charset="0"/>
              </a:rPr>
              <a:t>Techniques in Narrative Essays</a:t>
            </a:r>
            <a:endParaRPr lang="en-AU" dirty="0">
              <a:latin typeface="Century" panose="02040604050505020304" pitchFamily="18" charset="0"/>
            </a:endParaRPr>
          </a:p>
        </p:txBody>
      </p:sp>
      <p:sp>
        <p:nvSpPr>
          <p:cNvPr id="3" name="Content Placeholder 2"/>
          <p:cNvSpPr>
            <a:spLocks noGrp="1"/>
          </p:cNvSpPr>
          <p:nvPr>
            <p:ph idx="1"/>
          </p:nvPr>
        </p:nvSpPr>
        <p:spPr>
          <a:solidFill>
            <a:schemeClr val="bg1"/>
          </a:solidFill>
        </p:spPr>
        <p:txBody>
          <a:bodyPr>
            <a:normAutofit lnSpcReduction="10000"/>
          </a:bodyPr>
          <a:lstStyle/>
          <a:p>
            <a:r>
              <a:rPr lang="en-US" dirty="0"/>
              <a:t>Personal narrative essays are most naturally written in the first person, and using “I” gives the story an immediacy that engages the reader.</a:t>
            </a:r>
          </a:p>
          <a:p>
            <a:r>
              <a:rPr lang="en-US" dirty="0"/>
              <a:t>In telling the story, don’t gloss over the details. Readers have no prior knowledge of the story, and many times even one detail accidentally left out will skew their understanding.</a:t>
            </a:r>
          </a:p>
          <a:p>
            <a:r>
              <a:rPr lang="en-US" dirty="0"/>
              <a:t>Use vivid descriptions and words that illustrate. In narrative writing, the writer’s job is to involve the reader, rather than simply inform. </a:t>
            </a:r>
            <a:r>
              <a:rPr lang="en-US" dirty="0" smtClean="0"/>
              <a:t>While </a:t>
            </a:r>
            <a:r>
              <a:rPr lang="en-US" dirty="0"/>
              <a:t>narrative essays are non-fiction, elements of fiction should not be ignored. True stories also benefit from the writer’s ability to use plot-building techniques</a:t>
            </a:r>
            <a:endParaRPr lang="en-AU" dirty="0"/>
          </a:p>
        </p:txBody>
      </p:sp>
    </p:spTree>
    <p:extLst>
      <p:ext uri="{BB962C8B-B14F-4D97-AF65-F5344CB8AC3E}">
        <p14:creationId xmlns:p14="http://schemas.microsoft.com/office/powerpoint/2010/main" val="1894032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AU" dirty="0" smtClean="0">
                <a:latin typeface="Century" panose="02040604050505020304" pitchFamily="18" charset="0"/>
              </a:rPr>
              <a:t>Writing Style in </a:t>
            </a:r>
            <a:r>
              <a:rPr lang="en-AU" dirty="0" err="1" smtClean="0">
                <a:latin typeface="Century" panose="02040604050505020304" pitchFamily="18" charset="0"/>
              </a:rPr>
              <a:t>Keneally’s</a:t>
            </a:r>
            <a:r>
              <a:rPr lang="en-AU" dirty="0" smtClean="0">
                <a:latin typeface="Century" panose="02040604050505020304" pitchFamily="18" charset="0"/>
              </a:rPr>
              <a:t> Essay</a:t>
            </a:r>
            <a:endParaRPr lang="en-AU" dirty="0">
              <a:latin typeface="Century" panose="02040604050505020304" pitchFamily="18" charset="0"/>
            </a:endParaRPr>
          </a:p>
        </p:txBody>
      </p:sp>
      <p:sp>
        <p:nvSpPr>
          <p:cNvPr id="3" name="Content Placeholder 2"/>
          <p:cNvSpPr>
            <a:spLocks noGrp="1"/>
          </p:cNvSpPr>
          <p:nvPr>
            <p:ph idx="1"/>
          </p:nvPr>
        </p:nvSpPr>
        <p:spPr>
          <a:xfrm>
            <a:off x="577720" y="2063912"/>
            <a:ext cx="11036559" cy="4486275"/>
          </a:xfrm>
          <a:solidFill>
            <a:schemeClr val="bg1"/>
          </a:solidFill>
        </p:spPr>
        <p:txBody>
          <a:bodyPr>
            <a:normAutofit fontScale="92500" lnSpcReduction="20000"/>
          </a:bodyPr>
          <a:lstStyle/>
          <a:p>
            <a:r>
              <a:rPr lang="en-AU" dirty="0" smtClean="0"/>
              <a:t>Recount</a:t>
            </a:r>
            <a:endParaRPr lang="en-AU" dirty="0"/>
          </a:p>
          <a:p>
            <a:r>
              <a:rPr lang="en-AU" dirty="0" smtClean="0"/>
              <a:t>Vivid detail- high use of specific places, people, films, name dropping- gives context and adds realism- also links to intertextuality</a:t>
            </a:r>
          </a:p>
          <a:p>
            <a:r>
              <a:rPr lang="en-AU" dirty="0" smtClean="0"/>
              <a:t>Intertextuality</a:t>
            </a:r>
          </a:p>
          <a:p>
            <a:r>
              <a:rPr lang="en-AU" dirty="0" smtClean="0"/>
              <a:t>Characterisation- including character description, character’s voice and language that character uses.</a:t>
            </a:r>
          </a:p>
          <a:p>
            <a:r>
              <a:rPr lang="en-AU" dirty="0" smtClean="0"/>
              <a:t>First person narrative</a:t>
            </a:r>
          </a:p>
          <a:p>
            <a:r>
              <a:rPr lang="en-AU" dirty="0" smtClean="0"/>
              <a:t>Language used- use of German and French as well as English.</a:t>
            </a:r>
          </a:p>
          <a:p>
            <a:r>
              <a:rPr lang="en-AU" dirty="0" smtClean="0"/>
              <a:t>Dialogue- used for story progression and establishing character</a:t>
            </a:r>
          </a:p>
          <a:p>
            <a:r>
              <a:rPr lang="en-AU" dirty="0" smtClean="0"/>
              <a:t>Reflective tone</a:t>
            </a:r>
          </a:p>
          <a:p>
            <a:r>
              <a:rPr lang="en-AU" dirty="0" smtClean="0"/>
              <a:t>Historical fact</a:t>
            </a:r>
          </a:p>
        </p:txBody>
      </p:sp>
    </p:spTree>
    <p:extLst>
      <p:ext uri="{BB962C8B-B14F-4D97-AF65-F5344CB8AC3E}">
        <p14:creationId xmlns:p14="http://schemas.microsoft.com/office/powerpoint/2010/main" val="126037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AU" dirty="0" smtClean="0">
                <a:latin typeface="Century" panose="02040604050505020304" pitchFamily="18" charset="0"/>
              </a:rPr>
              <a:t>Key Questions</a:t>
            </a:r>
            <a:endParaRPr lang="en-AU" dirty="0">
              <a:latin typeface="Century" panose="02040604050505020304" pitchFamily="18" charset="0"/>
            </a:endParaRPr>
          </a:p>
        </p:txBody>
      </p:sp>
      <p:sp>
        <p:nvSpPr>
          <p:cNvPr id="3" name="Content Placeholder 2"/>
          <p:cNvSpPr>
            <a:spLocks noGrp="1"/>
          </p:cNvSpPr>
          <p:nvPr>
            <p:ph idx="1"/>
          </p:nvPr>
        </p:nvSpPr>
        <p:spPr>
          <a:solidFill>
            <a:schemeClr val="bg1"/>
          </a:solidFill>
        </p:spPr>
        <p:txBody>
          <a:bodyPr/>
          <a:lstStyle/>
          <a:p>
            <a:endParaRPr lang="en-US" dirty="0" smtClean="0"/>
          </a:p>
          <a:p>
            <a:r>
              <a:rPr lang="en-US" sz="4000" dirty="0" smtClean="0"/>
              <a:t>Who is telling the story and how does this influence what the reader experiences and feels towards the text?</a:t>
            </a:r>
          </a:p>
          <a:p>
            <a:r>
              <a:rPr lang="en-US" sz="4000" dirty="0" smtClean="0"/>
              <a:t>How does the context influence stereotyping of characters, values of society or challenges faced by the character?</a:t>
            </a:r>
          </a:p>
          <a:p>
            <a:endParaRPr lang="en-AU" dirty="0"/>
          </a:p>
        </p:txBody>
      </p:sp>
    </p:spTree>
    <p:extLst>
      <p:ext uri="{BB962C8B-B14F-4D97-AF65-F5344CB8AC3E}">
        <p14:creationId xmlns:p14="http://schemas.microsoft.com/office/powerpoint/2010/main" val="2732705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4724</TotalTime>
  <Words>749</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vt:lpstr>
      <vt:lpstr>Gotham-Medium</vt:lpstr>
      <vt:lpstr>Office Theme</vt:lpstr>
      <vt:lpstr>The Handbag Studio- Thomas Keneally</vt:lpstr>
      <vt:lpstr>The Essay- The Handbag Studio</vt:lpstr>
      <vt:lpstr>PowerPoint Presentation</vt:lpstr>
      <vt:lpstr>PowerPoint Presentation</vt:lpstr>
      <vt:lpstr>Why is this back story/Essay important? It tells us a lot about the act of writing and reading</vt:lpstr>
      <vt:lpstr>Techniques in Narrative Essays</vt:lpstr>
      <vt:lpstr>Writing Style in Keneally’s Essay</vt:lpstr>
      <vt:lpstr>Key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Handbag Studio- Thomas Keneally</dc:title>
  <dc:creator>Holly-Anne Miskell</dc:creator>
  <cp:lastModifiedBy>Lister, Amanda</cp:lastModifiedBy>
  <cp:revision>14</cp:revision>
  <dcterms:created xsi:type="dcterms:W3CDTF">2018-02-19T21:54:09Z</dcterms:created>
  <dcterms:modified xsi:type="dcterms:W3CDTF">2019-02-22T02:58:53Z</dcterms:modified>
</cp:coreProperties>
</file>